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cbe7ee96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cbe7ee96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be7ee965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cbe7ee965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cbe7ee96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cbe7ee96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cbe7ee965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cbe7ee96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be7ee965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be7ee96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cbe7ee965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cbe7ee96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cbe7ee96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cbe7ee96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cbe7ee96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cbe7ee96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cbe7ee96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cbe7ee96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cbe7ee96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cbe7ee96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Bring up Shape class if necessary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cbe7ee96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cbe7ee96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cbe7ee965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cbe7ee965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cbe7ee965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cbe7ee96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cbe7ee965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cbe7ee965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be7ee965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be7ee96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cbe7ee96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cbe7ee96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cbe7ee965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cbe7ee965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cbe7ee965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cbe7ee96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cbe7ee96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cbe7ee96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cbe7ee96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cbe7ee96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cbe7ee96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cbe7ee96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cbe7ee96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cbe7ee96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cbe7ee965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cbe7ee96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be7ee96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be7ee96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Java101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Crash course in </a:t>
            </a:r>
            <a:r>
              <a:rPr lang="en-GB">
                <a:solidFill>
                  <a:srgbClr val="FF9900"/>
                </a:solidFill>
              </a:rPr>
              <a:t>OOP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Lists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Built in </a:t>
            </a:r>
            <a:r>
              <a:rPr lang="en-GB">
                <a:solidFill>
                  <a:srgbClr val="FF9900"/>
                </a:solidFill>
              </a:rPr>
              <a:t>Class</a:t>
            </a:r>
            <a:r>
              <a:rPr lang="en-GB"/>
              <a:t> that uses </a:t>
            </a:r>
            <a:r>
              <a:rPr lang="en-GB">
                <a:solidFill>
                  <a:srgbClr val="FF9900"/>
                </a:solidFill>
              </a:rPr>
              <a:t>Generics</a:t>
            </a:r>
            <a:r>
              <a:rPr lang="en-GB"/>
              <a:t>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-"/>
            </a:pPr>
            <a:r>
              <a:rPr lang="en-GB"/>
              <a:t>Part of </a:t>
            </a:r>
            <a:r>
              <a:rPr lang="en-GB">
                <a:solidFill>
                  <a:srgbClr val="FF9900"/>
                </a:solidFill>
              </a:rPr>
              <a:t>Collections Framework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Specifically </a:t>
            </a:r>
            <a:r>
              <a:rPr lang="en-GB">
                <a:solidFill>
                  <a:srgbClr val="FF9900"/>
                </a:solidFill>
              </a:rPr>
              <a:t>List Interface</a:t>
            </a:r>
            <a:endParaRPr>
              <a:solidFill>
                <a:srgbClr val="FF99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Since its a class…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There are </a:t>
            </a:r>
            <a:r>
              <a:rPr lang="en-GB">
                <a:solidFill>
                  <a:srgbClr val="FF9900"/>
                </a:solidFill>
              </a:rPr>
              <a:t>methods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Note: “</a:t>
            </a:r>
            <a:r>
              <a:rPr lang="en-GB">
                <a:solidFill>
                  <a:srgbClr val="FF9900"/>
                </a:solidFill>
              </a:rPr>
              <a:t>Integer</a:t>
            </a:r>
            <a:r>
              <a:rPr lang="en-GB"/>
              <a:t>” is a class.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70319" l="30611" r="33357" t="26599"/>
          <a:stretch/>
        </p:blipFill>
        <p:spPr>
          <a:xfrm>
            <a:off x="4354250" y="1660525"/>
            <a:ext cx="4504324" cy="24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64927" l="54080" r="35601" t="31139"/>
          <a:stretch/>
        </p:blipFill>
        <p:spPr>
          <a:xfrm>
            <a:off x="3758350" y="2608800"/>
            <a:ext cx="1463601" cy="3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60742" l="30834" r="58374" t="35662"/>
          <a:stretch/>
        </p:blipFill>
        <p:spPr>
          <a:xfrm>
            <a:off x="3758338" y="3372750"/>
            <a:ext cx="1530576" cy="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50769" l="30613" r="55904" t="46785"/>
          <a:stretch/>
        </p:blipFill>
        <p:spPr>
          <a:xfrm>
            <a:off x="5243675" y="3068725"/>
            <a:ext cx="1912301" cy="1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Collections Framework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Provides </a:t>
            </a:r>
            <a:r>
              <a:rPr lang="en-GB">
                <a:solidFill>
                  <a:srgbClr val="FF9900"/>
                </a:solidFill>
              </a:rPr>
              <a:t>easy </a:t>
            </a:r>
            <a:r>
              <a:rPr lang="en-GB"/>
              <a:t>access to </a:t>
            </a:r>
            <a:r>
              <a:rPr lang="en-GB">
                <a:solidFill>
                  <a:srgbClr val="FF9900"/>
                </a:solidFill>
              </a:rPr>
              <a:t>data structures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Eight Interfaces: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Collection Interface</a:t>
            </a:r>
            <a:endParaRPr>
              <a:solidFill>
                <a:srgbClr val="FF99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List Interface</a:t>
            </a:r>
            <a:endParaRPr>
              <a:solidFill>
                <a:srgbClr val="FF99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Set</a:t>
            </a:r>
            <a:endParaRPr>
              <a:solidFill>
                <a:srgbClr val="FF99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Sorted Set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Map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Map.Entry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SortedMap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Enumeration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5451925" y="1911425"/>
            <a:ext cx="21483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Example: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 sz="1800">
                <a:solidFill>
                  <a:srgbClr val="FF9900"/>
                </a:solidFill>
              </a:rPr>
              <a:t>LinkedList</a:t>
            </a:r>
            <a:endParaRPr sz="1800"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 sz="1800">
                <a:solidFill>
                  <a:srgbClr val="FF9900"/>
                </a:solidFill>
              </a:rPr>
              <a:t>Trees</a:t>
            </a:r>
            <a:endParaRPr sz="1800"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 sz="1800">
                <a:solidFill>
                  <a:srgbClr val="FF9900"/>
                </a:solidFill>
              </a:rPr>
              <a:t>HashSet</a:t>
            </a:r>
            <a:endParaRPr sz="1800"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 sz="1800">
                <a:solidFill>
                  <a:srgbClr val="FF9900"/>
                </a:solidFill>
              </a:rPr>
              <a:t>Dictionary</a:t>
            </a:r>
            <a:endParaRPr sz="1800"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 sz="1800">
                <a:solidFill>
                  <a:srgbClr val="FF9900"/>
                </a:solidFill>
              </a:rPr>
              <a:t>Stack</a:t>
            </a:r>
            <a:endParaRPr sz="1800">
              <a:solidFill>
                <a:srgbClr val="FF9900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21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Concepts of OOP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787750"/>
            <a:ext cx="8520600" cy="4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9900"/>
                </a:solidFill>
              </a:rPr>
              <a:t>Inheritance</a:t>
            </a:r>
            <a:endParaRPr sz="1600">
              <a:solidFill>
                <a:srgbClr val="FF99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Derive a class from another class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9900"/>
                </a:solidFill>
              </a:rPr>
              <a:t>Polymorphism</a:t>
            </a:r>
            <a:endParaRPr sz="1600">
              <a:solidFill>
                <a:srgbClr val="FF99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Method overloading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9900"/>
                </a:solidFill>
              </a:rPr>
              <a:t>Encapsulation</a:t>
            </a:r>
            <a:endParaRPr sz="1600">
              <a:solidFill>
                <a:srgbClr val="FF99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Access Modifiers Getters and Setters, Similar ideas lumped together.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9900"/>
                </a:solidFill>
              </a:rPr>
              <a:t>Abstraction</a:t>
            </a:r>
            <a:endParaRPr sz="1600">
              <a:solidFill>
                <a:srgbClr val="FF99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Only need to know methods not how they work (interface/abstract class)</a:t>
            </a:r>
            <a:endParaRPr sz="16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125" y="45486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Thinking ahead...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Imperative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“And then this happens”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Object Oriented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“And this will happen”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Difference?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Imperative is sequential and now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OOP is planning 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Thinking ahead P2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two slides?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Have you ever written a program where you have repeated code?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OOP should be: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ReUsable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Extendable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Modular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Back to Concepts!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Inheritance 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to make a zoo…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We need animals for our zoo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Tiger, Wolf, Elephant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Very boring zoo...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175" y="1150066"/>
            <a:ext cx="4279125" cy="276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21771" l="25767" r="40510" t="11769"/>
          <a:stretch/>
        </p:blipFill>
        <p:spPr>
          <a:xfrm>
            <a:off x="62300" y="1422900"/>
            <a:ext cx="3286350" cy="36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23434" l="26102" r="45618" t="11739"/>
          <a:stretch/>
        </p:blipFill>
        <p:spPr>
          <a:xfrm>
            <a:off x="2975725" y="364575"/>
            <a:ext cx="2960873" cy="38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5">
            <a:alphaModFix/>
          </a:blip>
          <a:srcRect b="25383" l="25640" r="45278" t="11770"/>
          <a:stretch/>
        </p:blipFill>
        <p:spPr>
          <a:xfrm>
            <a:off x="5936600" y="1071298"/>
            <a:ext cx="3286350" cy="399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1775" y="2332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45461" l="25510" r="45918" t="11886"/>
          <a:stretch/>
        </p:blipFill>
        <p:spPr>
          <a:xfrm>
            <a:off x="1813500" y="256587"/>
            <a:ext cx="5516991" cy="463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47355" l="25767" r="45916" t="39141"/>
          <a:stretch/>
        </p:blipFill>
        <p:spPr>
          <a:xfrm>
            <a:off x="0" y="4082150"/>
            <a:ext cx="4175401" cy="10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50340" l="25512" r="45788" t="11771"/>
          <a:stretch/>
        </p:blipFill>
        <p:spPr>
          <a:xfrm>
            <a:off x="5038525" y="2189666"/>
            <a:ext cx="4105475" cy="30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68140" l="25767" r="45916" t="11486"/>
          <a:stretch/>
        </p:blipFill>
        <p:spPr>
          <a:xfrm>
            <a:off x="0" y="2480806"/>
            <a:ext cx="4175401" cy="160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68140" l="25767" r="45916" t="11486"/>
          <a:stretch/>
        </p:blipFill>
        <p:spPr>
          <a:xfrm>
            <a:off x="1651425" y="0"/>
            <a:ext cx="4175401" cy="160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48554" l="25767" r="45916" t="39129"/>
          <a:stretch/>
        </p:blipFill>
        <p:spPr>
          <a:xfrm>
            <a:off x="1669325" y="1490774"/>
            <a:ext cx="4175401" cy="96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b="50340" l="25512" r="45788" t="11771"/>
          <a:stretch/>
        </p:blipFill>
        <p:spPr>
          <a:xfrm>
            <a:off x="5038525" y="2189666"/>
            <a:ext cx="4105475" cy="304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775" y="445025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Polymorphism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152475"/>
            <a:ext cx="456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Super Class</a:t>
            </a:r>
            <a:r>
              <a:rPr lang="en-GB"/>
              <a:t> </a:t>
            </a:r>
            <a:r>
              <a:rPr i="1" lang="en-GB" u="sng"/>
              <a:t>has a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Method or a field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Sub-Class</a:t>
            </a:r>
            <a:r>
              <a:rPr lang="en-GB"/>
              <a:t> has the </a:t>
            </a:r>
            <a:r>
              <a:rPr lang="en-GB">
                <a:solidFill>
                  <a:srgbClr val="FF9900"/>
                </a:solidFill>
              </a:rPr>
              <a:t>same</a:t>
            </a:r>
            <a:r>
              <a:rPr lang="en-GB"/>
              <a:t> method or field…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happens?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Note:</a:t>
            </a:r>
            <a:r>
              <a:rPr lang="en-GB">
                <a:solidFill>
                  <a:srgbClr val="666666"/>
                </a:solidFill>
              </a:rPr>
              <a:t> </a:t>
            </a:r>
            <a:r>
              <a:rPr lang="en-GB">
                <a:solidFill>
                  <a:srgbClr val="FF9900"/>
                </a:solidFill>
              </a:rPr>
              <a:t>Method Overloading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en-GB">
                <a:solidFill>
                  <a:srgbClr val="999999"/>
                </a:solidFill>
              </a:rPr>
              <a:t>Can occur in same class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30148" l="25639" r="46044" t="11772"/>
          <a:stretch/>
        </p:blipFill>
        <p:spPr>
          <a:xfrm>
            <a:off x="4980225" y="199250"/>
            <a:ext cx="3953826" cy="455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22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Created by </a:t>
            </a:r>
            <a:r>
              <a:rPr lang="en-GB">
                <a:solidFill>
                  <a:srgbClr val="999999"/>
                </a:solidFill>
              </a:rPr>
              <a:t>James Goslin</a:t>
            </a:r>
            <a:r>
              <a:rPr lang="en-GB">
                <a:solidFill>
                  <a:srgbClr val="FF9900"/>
                </a:solidFill>
              </a:rPr>
              <a:t> </a:t>
            </a:r>
            <a:r>
              <a:rPr lang="en-GB"/>
              <a:t>in </a:t>
            </a:r>
            <a:r>
              <a:rPr lang="en-GB">
                <a:solidFill>
                  <a:srgbClr val="FF9900"/>
                </a:solidFill>
              </a:rPr>
              <a:t>1995.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Acquired by </a:t>
            </a:r>
            <a:r>
              <a:rPr lang="en-GB">
                <a:solidFill>
                  <a:srgbClr val="FF9900"/>
                </a:solidFill>
              </a:rPr>
              <a:t>Oracle Corporation.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Compiled </a:t>
            </a:r>
            <a:r>
              <a:rPr lang="en-GB"/>
              <a:t>&amp; </a:t>
            </a:r>
            <a:r>
              <a:rPr lang="en-GB">
                <a:solidFill>
                  <a:srgbClr val="FF9900"/>
                </a:solidFill>
              </a:rPr>
              <a:t>Statically typed</a:t>
            </a:r>
            <a:r>
              <a:rPr lang="en-GB"/>
              <a:t>  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Two current </a:t>
            </a:r>
            <a:r>
              <a:rPr lang="en-GB">
                <a:solidFill>
                  <a:srgbClr val="FF9900"/>
                </a:solidFill>
              </a:rPr>
              <a:t>LTS versions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Java 8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Java 11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852225" y="3572925"/>
            <a:ext cx="44028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FF9900"/>
                </a:solidFill>
              </a:rPr>
              <a:t>Java</a:t>
            </a:r>
            <a:r>
              <a:rPr lang="en-GB" sz="3600">
                <a:solidFill>
                  <a:srgbClr val="FF9900"/>
                </a:solidFill>
              </a:rPr>
              <a:t>    !=   </a:t>
            </a:r>
            <a:r>
              <a:rPr lang="en-GB" sz="3000">
                <a:solidFill>
                  <a:srgbClr val="FF9900"/>
                </a:solidFill>
              </a:rPr>
              <a:t>JavaScript</a:t>
            </a:r>
            <a:endParaRPr sz="3000">
              <a:solidFill>
                <a:srgbClr val="FF99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SideNote: Method Overloading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29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</a:t>
            </a:r>
            <a:r>
              <a:rPr lang="en-GB">
                <a:solidFill>
                  <a:srgbClr val="FF9900"/>
                </a:solidFill>
              </a:rPr>
              <a:t>variations</a:t>
            </a:r>
            <a:r>
              <a:rPr lang="en-GB"/>
              <a:t> of a single </a:t>
            </a:r>
            <a:r>
              <a:rPr lang="en-GB">
                <a:solidFill>
                  <a:srgbClr val="FF9900"/>
                </a:solidFill>
              </a:rPr>
              <a:t>method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Note: Overloading constructor.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30607" l="33801" r="13391" t="11313"/>
          <a:stretch/>
        </p:blipFill>
        <p:spPr>
          <a:xfrm>
            <a:off x="3231325" y="1047038"/>
            <a:ext cx="5866000" cy="36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55325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Encapsulation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Securing data</a:t>
            </a:r>
            <a:r>
              <a:rPr lang="en-GB"/>
              <a:t> within classes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entails: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en-GB">
                <a:solidFill>
                  <a:srgbClr val="999999"/>
                </a:solidFill>
              </a:rPr>
              <a:t>Access Modifiers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GB">
                <a:solidFill>
                  <a:srgbClr val="FF9900"/>
                </a:solidFill>
              </a:rPr>
              <a:t>p</a:t>
            </a:r>
            <a:r>
              <a:rPr lang="en-GB">
                <a:solidFill>
                  <a:srgbClr val="FF9900"/>
                </a:solidFill>
              </a:rPr>
              <a:t>ublic</a:t>
            </a:r>
            <a:endParaRPr>
              <a:solidFill>
                <a:srgbClr val="FF99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GB">
                <a:solidFill>
                  <a:srgbClr val="FF9900"/>
                </a:solidFill>
              </a:rPr>
              <a:t>p</a:t>
            </a:r>
            <a:r>
              <a:rPr lang="en-GB">
                <a:solidFill>
                  <a:srgbClr val="FF9900"/>
                </a:solidFill>
              </a:rPr>
              <a:t>rivate</a:t>
            </a:r>
            <a:endParaRPr>
              <a:solidFill>
                <a:srgbClr val="FF99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</a:t>
            </a:r>
            <a:r>
              <a:rPr lang="en-GB"/>
              <a:t>rotected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Package protected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Setters and Getters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Used for </a:t>
            </a:r>
            <a:r>
              <a:rPr lang="en-GB">
                <a:solidFill>
                  <a:srgbClr val="FF9900"/>
                </a:solidFill>
              </a:rPr>
              <a:t>accessing private data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3">
            <a:alphaModFix/>
          </a:blip>
          <a:srcRect b="48069" l="25254" r="48725" t="10865"/>
          <a:stretch/>
        </p:blipFill>
        <p:spPr>
          <a:xfrm>
            <a:off x="4968525" y="151625"/>
            <a:ext cx="3195750" cy="28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 rotWithShape="1">
          <a:blip r:embed="rId4">
            <a:alphaModFix/>
          </a:blip>
          <a:srcRect b="65427" l="21048" r="41451" t="7348"/>
          <a:stretch/>
        </p:blipFill>
        <p:spPr>
          <a:xfrm>
            <a:off x="4339175" y="2987100"/>
            <a:ext cx="4454441" cy="18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455325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48069" l="25254" r="48725" t="10865"/>
          <a:stretch/>
        </p:blipFill>
        <p:spPr>
          <a:xfrm>
            <a:off x="151575" y="501525"/>
            <a:ext cx="3721575" cy="330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4">
            <a:alphaModFix/>
          </a:blip>
          <a:srcRect b="65427" l="21048" r="41451" t="7348"/>
          <a:stretch/>
        </p:blipFill>
        <p:spPr>
          <a:xfrm>
            <a:off x="3382325" y="2157700"/>
            <a:ext cx="5572075" cy="22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455325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Abstraction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care how a method does something….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Once it does it right!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Example: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GB">
                <a:solidFill>
                  <a:srgbClr val="FF9900"/>
                </a:solidFill>
              </a:rPr>
              <a:t>len()</a:t>
            </a:r>
            <a:endParaRPr>
              <a:solidFill>
                <a:srgbClr val="FF99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GB">
                <a:solidFill>
                  <a:srgbClr val="FF9900"/>
                </a:solidFill>
              </a:rPr>
              <a:t>print()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Enforced</a:t>
            </a:r>
            <a:r>
              <a:rPr lang="en-GB"/>
              <a:t> by </a:t>
            </a:r>
            <a:r>
              <a:rPr lang="en-GB">
                <a:solidFill>
                  <a:srgbClr val="FF9900"/>
                </a:solidFill>
              </a:rPr>
              <a:t>Interfaces</a:t>
            </a:r>
            <a:r>
              <a:rPr lang="en-GB"/>
              <a:t> &amp; </a:t>
            </a:r>
            <a:r>
              <a:rPr lang="en-GB">
                <a:solidFill>
                  <a:srgbClr val="FF9900"/>
                </a:solidFill>
              </a:rPr>
              <a:t>Abstract</a:t>
            </a:r>
            <a:r>
              <a:rPr lang="en-GB"/>
              <a:t> </a:t>
            </a:r>
            <a:r>
              <a:rPr lang="en-GB">
                <a:solidFill>
                  <a:srgbClr val="FF9900"/>
                </a:solidFill>
              </a:rPr>
              <a:t>classes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Thinking ahead! again...</a:t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77451" l="22960" r="47192" t="11409"/>
          <a:stretch/>
        </p:blipFill>
        <p:spPr>
          <a:xfrm>
            <a:off x="4770275" y="1499691"/>
            <a:ext cx="4372976" cy="91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b="77603" l="23211" r="45929" t="12002"/>
          <a:stretch/>
        </p:blipFill>
        <p:spPr>
          <a:xfrm>
            <a:off x="4770275" y="2960300"/>
            <a:ext cx="4372983" cy="8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0175" y="4513625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1935350"/>
            <a:ext cx="36771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Interface vs Abstract class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All methods</a:t>
            </a:r>
            <a:r>
              <a:rPr lang="en-GB"/>
              <a:t> defined in an interface </a:t>
            </a:r>
            <a:r>
              <a:rPr lang="en-GB">
                <a:solidFill>
                  <a:srgbClr val="FF9900"/>
                </a:solidFill>
              </a:rPr>
              <a:t>must be implemented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This is </a:t>
            </a:r>
            <a:r>
              <a:rPr lang="en-GB">
                <a:solidFill>
                  <a:srgbClr val="FF9900"/>
                </a:solidFill>
              </a:rPr>
              <a:t>not the case</a:t>
            </a:r>
            <a:r>
              <a:rPr lang="en-GB"/>
              <a:t> for Abstract classes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Both allow to </a:t>
            </a:r>
            <a:r>
              <a:rPr lang="en-GB">
                <a:solidFill>
                  <a:srgbClr val="FF9900"/>
                </a:solidFill>
              </a:rPr>
              <a:t>scaffold</a:t>
            </a:r>
            <a:r>
              <a:rPr lang="en-GB"/>
              <a:t> classes!</a:t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 rotWithShape="1">
          <a:blip r:embed="rId3">
            <a:alphaModFix/>
          </a:blip>
          <a:srcRect b="49998" l="23090" r="41961" t="12072"/>
          <a:stretch/>
        </p:blipFill>
        <p:spPr>
          <a:xfrm>
            <a:off x="4052400" y="2168625"/>
            <a:ext cx="4779907" cy="291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 rotWithShape="1">
          <a:blip r:embed="rId4">
            <a:alphaModFix/>
          </a:blip>
          <a:srcRect b="77451" l="22960" r="47192" t="11409"/>
          <a:stretch/>
        </p:blipFill>
        <p:spPr>
          <a:xfrm>
            <a:off x="174950" y="1017716"/>
            <a:ext cx="4372976" cy="91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 rotWithShape="1">
          <a:blip r:embed="rId5">
            <a:alphaModFix/>
          </a:blip>
          <a:srcRect b="77603" l="23211" r="45929" t="12002"/>
          <a:stretch/>
        </p:blipFill>
        <p:spPr>
          <a:xfrm>
            <a:off x="4607000" y="1062488"/>
            <a:ext cx="4372983" cy="8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3450" y="46264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Questions?!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Covered a lot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can back pedal :)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290" y="4279250"/>
            <a:ext cx="243701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it plays its part.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Four Paradigms of CA: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Imperative</a:t>
            </a:r>
            <a:endParaRPr>
              <a:solidFill>
                <a:srgbClr val="FF99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GB">
                <a:solidFill>
                  <a:srgbClr val="B7B7B7"/>
                </a:solidFill>
              </a:rPr>
              <a:t>Sequence </a:t>
            </a:r>
            <a:r>
              <a:rPr lang="en-GB">
                <a:solidFill>
                  <a:srgbClr val="999999"/>
                </a:solidFill>
              </a:rPr>
              <a:t>of </a:t>
            </a:r>
            <a:r>
              <a:rPr lang="en-GB">
                <a:solidFill>
                  <a:srgbClr val="FF9900"/>
                </a:solidFill>
              </a:rPr>
              <a:t>commands </a:t>
            </a:r>
            <a:r>
              <a:rPr lang="en-GB">
                <a:solidFill>
                  <a:srgbClr val="999999"/>
                </a:solidFill>
              </a:rPr>
              <a:t>that</a:t>
            </a:r>
            <a:r>
              <a:rPr lang="en-GB">
                <a:solidFill>
                  <a:srgbClr val="FF9900"/>
                </a:solidFill>
              </a:rPr>
              <a:t> update state.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Declarative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Functional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Object-Oriented</a:t>
            </a:r>
            <a:endParaRPr>
              <a:solidFill>
                <a:srgbClr val="FF99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GB">
                <a:solidFill>
                  <a:srgbClr val="999999"/>
                </a:solidFill>
              </a:rPr>
              <a:t>Defining </a:t>
            </a:r>
            <a:r>
              <a:rPr lang="en-GB">
                <a:solidFill>
                  <a:srgbClr val="FF9900"/>
                </a:solidFill>
              </a:rPr>
              <a:t>objects </a:t>
            </a:r>
            <a:r>
              <a:rPr lang="en-GB">
                <a:solidFill>
                  <a:srgbClr val="999999"/>
                </a:solidFill>
              </a:rPr>
              <a:t>that </a:t>
            </a:r>
            <a:r>
              <a:rPr lang="en-GB">
                <a:solidFill>
                  <a:srgbClr val="FF9900"/>
                </a:solidFill>
              </a:rPr>
              <a:t>send messages </a:t>
            </a:r>
            <a:r>
              <a:rPr lang="en-GB">
                <a:solidFill>
                  <a:srgbClr val="999999"/>
                </a:solidFill>
              </a:rPr>
              <a:t>to each other</a:t>
            </a:r>
            <a:r>
              <a:rPr lang="en-GB">
                <a:solidFill>
                  <a:srgbClr val="FF9900"/>
                </a:solidFill>
              </a:rPr>
              <a:t>.</a:t>
            </a:r>
            <a:endParaRPr>
              <a:solidFill>
                <a:srgbClr val="FF99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-"/>
            </a:pPr>
            <a:r>
              <a:rPr lang="en-GB">
                <a:solidFill>
                  <a:srgbClr val="999999"/>
                </a:solidFill>
              </a:rPr>
              <a:t>Objects have</a:t>
            </a:r>
            <a:r>
              <a:rPr lang="en-GB">
                <a:solidFill>
                  <a:srgbClr val="FF9900"/>
                </a:solidFill>
              </a:rPr>
              <a:t> Internal state </a:t>
            </a:r>
            <a:r>
              <a:rPr lang="en-GB">
                <a:solidFill>
                  <a:srgbClr val="999999"/>
                </a:solidFill>
              </a:rPr>
              <a:t>and </a:t>
            </a:r>
            <a:r>
              <a:rPr lang="en-GB">
                <a:solidFill>
                  <a:srgbClr val="FF9900"/>
                </a:solidFill>
              </a:rPr>
              <a:t>P</a:t>
            </a:r>
            <a:r>
              <a:rPr lang="en-GB">
                <a:solidFill>
                  <a:srgbClr val="FF9900"/>
                </a:solidFill>
              </a:rPr>
              <a:t>ublic interfaces.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6640">
            <a:off x="7511137" y="1936713"/>
            <a:ext cx="903500" cy="9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9447">
            <a:off x="7311250" y="3135888"/>
            <a:ext cx="912376" cy="91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73542">
            <a:off x="5724250" y="2354513"/>
            <a:ext cx="928575" cy="9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98581">
            <a:off x="6213525" y="3329313"/>
            <a:ext cx="762648" cy="76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20868">
            <a:off x="5793413" y="1227654"/>
            <a:ext cx="1671875" cy="12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Object?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25050" y="1135575"/>
            <a:ext cx="492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lang="en-GB">
                <a:solidFill>
                  <a:srgbClr val="999999"/>
                </a:solidFill>
              </a:rPr>
              <a:t>Object </a:t>
            </a:r>
            <a:r>
              <a:rPr i="1" lang="en-GB" u="sng">
                <a:solidFill>
                  <a:srgbClr val="999999"/>
                </a:solidFill>
              </a:rPr>
              <a:t>is a</a:t>
            </a:r>
            <a:r>
              <a:rPr lang="en-GB"/>
              <a:t> </a:t>
            </a:r>
            <a:r>
              <a:rPr lang="en-GB">
                <a:solidFill>
                  <a:srgbClr val="FF9900"/>
                </a:solidFill>
              </a:rPr>
              <a:t>instantiated Class</a:t>
            </a:r>
            <a:r>
              <a:rPr lang="en-GB"/>
              <a:t>.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i="1" lang="en-GB" u="sng"/>
              <a:t>Has</a:t>
            </a:r>
            <a:r>
              <a:rPr lang="en-GB"/>
              <a:t> </a:t>
            </a:r>
            <a:r>
              <a:rPr lang="en-GB">
                <a:solidFill>
                  <a:srgbClr val="FF9900"/>
                </a:solidFill>
              </a:rPr>
              <a:t>state</a:t>
            </a:r>
            <a:r>
              <a:rPr lang="en-GB"/>
              <a:t> and </a:t>
            </a:r>
            <a:r>
              <a:rPr lang="en-GB">
                <a:solidFill>
                  <a:srgbClr val="FF9900"/>
                </a:solidFill>
              </a:rPr>
              <a:t>behaviour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A Class </a:t>
            </a:r>
            <a:r>
              <a:rPr i="1" lang="en-GB" u="sng"/>
              <a:t>is a</a:t>
            </a:r>
            <a:r>
              <a:rPr lang="en-GB"/>
              <a:t> </a:t>
            </a:r>
            <a:r>
              <a:rPr lang="en-GB">
                <a:solidFill>
                  <a:srgbClr val="FF9900"/>
                </a:solidFill>
              </a:rPr>
              <a:t>blueprint</a:t>
            </a:r>
            <a:r>
              <a:rPr lang="en-GB"/>
              <a:t> or </a:t>
            </a:r>
            <a:r>
              <a:rPr lang="en-GB">
                <a:solidFill>
                  <a:srgbClr val="FF9900"/>
                </a:solidFill>
              </a:rPr>
              <a:t>template</a:t>
            </a:r>
            <a:endParaRPr>
              <a:solidFill>
                <a:srgbClr val="FF9900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Describes </a:t>
            </a:r>
            <a:r>
              <a:rPr lang="en-GB"/>
              <a:t>behaviour/state for a object.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33919" l="21060" r="40154" t="7295"/>
          <a:stretch/>
        </p:blipFill>
        <p:spPr>
          <a:xfrm>
            <a:off x="4902875" y="1135575"/>
            <a:ext cx="3469100" cy="295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Types: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Primitive types </a:t>
            </a:r>
            <a:r>
              <a:rPr lang="en-GB"/>
              <a:t>(built-ins)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Eight </a:t>
            </a:r>
            <a:r>
              <a:rPr lang="en-GB"/>
              <a:t>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Boolean, char, int, double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Statically typed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Forward thinking.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However </a:t>
            </a:r>
            <a:r>
              <a:rPr lang="en-GB">
                <a:solidFill>
                  <a:srgbClr val="FF9900"/>
                </a:solidFill>
              </a:rPr>
              <a:t>Type casting</a:t>
            </a:r>
            <a:r>
              <a:rPr lang="en-GB"/>
              <a:t>.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43662" l="27990" r="48172" t="16824"/>
          <a:stretch/>
        </p:blipFill>
        <p:spPr>
          <a:xfrm>
            <a:off x="5650550" y="1642700"/>
            <a:ext cx="2613599" cy="24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474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are </a:t>
            </a:r>
            <a:r>
              <a:rPr b="1" lang="en-GB" u="sng"/>
              <a:t>S</a:t>
            </a:r>
            <a:r>
              <a:rPr lang="en-GB"/>
              <a:t>trings?!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Java wants to help you!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It’s a </a:t>
            </a:r>
            <a:r>
              <a:rPr lang="en-GB">
                <a:solidFill>
                  <a:srgbClr val="FF9900"/>
                </a:solidFill>
              </a:rPr>
              <a:t>Object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Methods </a:t>
            </a:r>
            <a:r>
              <a:rPr lang="en-GB"/>
              <a:t>available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Sequence Characters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9900"/>
                </a:solidFill>
              </a:rPr>
              <a:t>Char array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74521" l="26636" r="49469" t="20216"/>
          <a:stretch/>
        </p:blipFill>
        <p:spPr>
          <a:xfrm rot="-5">
            <a:off x="3420707" y="2678475"/>
            <a:ext cx="4624894" cy="57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85484" l="25401" r="58712" t="11827"/>
          <a:stretch/>
        </p:blipFill>
        <p:spPr>
          <a:xfrm>
            <a:off x="5227775" y="1393325"/>
            <a:ext cx="2817826" cy="26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lang="en-GB">
                <a:solidFill>
                  <a:srgbClr val="FF9900"/>
                </a:solidFill>
              </a:rPr>
              <a:t>container </a:t>
            </a:r>
            <a:r>
              <a:rPr lang="en-GB"/>
              <a:t>that holds a </a:t>
            </a:r>
            <a:r>
              <a:rPr lang="en-GB">
                <a:solidFill>
                  <a:srgbClr val="FF9900"/>
                </a:solidFill>
              </a:rPr>
              <a:t>fixed </a:t>
            </a:r>
            <a:r>
              <a:rPr lang="en-GB"/>
              <a:t>number of a </a:t>
            </a:r>
            <a:r>
              <a:rPr lang="en-GB">
                <a:solidFill>
                  <a:srgbClr val="FF9900"/>
                </a:solidFill>
              </a:rPr>
              <a:t>single </a:t>
            </a:r>
            <a:r>
              <a:rPr lang="en-GB"/>
              <a:t>type.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Two approaches: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Declare </a:t>
            </a:r>
            <a:r>
              <a:rPr lang="en-GB"/>
              <a:t>and </a:t>
            </a:r>
            <a:r>
              <a:rPr lang="en-GB">
                <a:solidFill>
                  <a:srgbClr val="FF9900"/>
                </a:solidFill>
              </a:rPr>
              <a:t>Initialize</a:t>
            </a:r>
            <a:endParaRPr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Declare </a:t>
            </a:r>
            <a:r>
              <a:rPr lang="en-GB"/>
              <a:t>and </a:t>
            </a:r>
            <a:r>
              <a:rPr lang="en-GB">
                <a:solidFill>
                  <a:srgbClr val="FF9900"/>
                </a:solidFill>
              </a:rPr>
              <a:t>Assign</a:t>
            </a:r>
            <a:endParaRPr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Note: “</a:t>
            </a:r>
            <a:r>
              <a:rPr lang="en-GB">
                <a:solidFill>
                  <a:srgbClr val="C27BA0"/>
                </a:solidFill>
              </a:rPr>
              <a:t>new</a:t>
            </a:r>
            <a:r>
              <a:rPr lang="en-GB"/>
              <a:t>“</a:t>
            </a:r>
            <a:endParaRPr>
              <a:solidFill>
                <a:srgbClr val="C27BA0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50834" l="29808" r="49025" t="43553"/>
          <a:stretch/>
        </p:blipFill>
        <p:spPr>
          <a:xfrm>
            <a:off x="3186813" y="3293550"/>
            <a:ext cx="2770374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68145" l="29809" r="42081" t="28280"/>
          <a:stretch/>
        </p:blipFill>
        <p:spPr>
          <a:xfrm>
            <a:off x="3026975" y="2055275"/>
            <a:ext cx="3679075" cy="2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60649" l="29810" r="40283" t="36154"/>
          <a:stretch/>
        </p:blipFill>
        <p:spPr>
          <a:xfrm>
            <a:off x="3026975" y="2401863"/>
            <a:ext cx="3914300" cy="2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82955" l="25589" r="58715" t="14427"/>
          <a:stretch/>
        </p:blipFill>
        <p:spPr>
          <a:xfrm>
            <a:off x="3026975" y="4104600"/>
            <a:ext cx="2054276" cy="19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deep dive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</a:t>
            </a:r>
            <a:r>
              <a:rPr i="1" lang="en-GB" u="sng"/>
              <a:t>is a</a:t>
            </a:r>
            <a:r>
              <a:rPr lang="en-GB"/>
              <a:t> </a:t>
            </a:r>
            <a:r>
              <a:rPr lang="en-GB">
                <a:solidFill>
                  <a:srgbClr val="FF9900"/>
                </a:solidFill>
              </a:rPr>
              <a:t>function</a:t>
            </a:r>
            <a:r>
              <a:rPr lang="en-GB"/>
              <a:t> that lives </a:t>
            </a:r>
            <a:r>
              <a:rPr lang="en-GB">
                <a:solidFill>
                  <a:srgbClr val="FF9900"/>
                </a:solidFill>
              </a:rPr>
              <a:t>within </a:t>
            </a:r>
            <a:r>
              <a:rPr lang="en-GB"/>
              <a:t>a </a:t>
            </a:r>
            <a:r>
              <a:rPr lang="en-GB">
                <a:solidFill>
                  <a:srgbClr val="FF9900"/>
                </a:solidFill>
              </a:rPr>
              <a:t>Class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They </a:t>
            </a:r>
            <a:r>
              <a:rPr lang="en-GB">
                <a:solidFill>
                  <a:srgbClr val="FF9900"/>
                </a:solidFill>
              </a:rPr>
              <a:t>interact </a:t>
            </a:r>
            <a:r>
              <a:rPr lang="en-GB"/>
              <a:t>with </a:t>
            </a:r>
            <a:r>
              <a:rPr lang="en-GB">
                <a:solidFill>
                  <a:srgbClr val="FF9900"/>
                </a:solidFill>
              </a:rPr>
              <a:t>fields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“</a:t>
            </a:r>
            <a:r>
              <a:rPr lang="en-GB">
                <a:solidFill>
                  <a:srgbClr val="FF9900"/>
                </a:solidFill>
              </a:rPr>
              <a:t>this</a:t>
            </a:r>
            <a:r>
              <a:rPr lang="en-GB"/>
              <a:t>” keyword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Fields</a:t>
            </a:r>
            <a:r>
              <a:rPr lang="en-GB"/>
              <a:t> and </a:t>
            </a:r>
            <a:r>
              <a:rPr lang="en-GB">
                <a:solidFill>
                  <a:srgbClr val="FF9900"/>
                </a:solidFill>
              </a:rPr>
              <a:t>Methods </a:t>
            </a:r>
            <a:r>
              <a:rPr lang="en-GB"/>
              <a:t>have a </a:t>
            </a:r>
            <a:r>
              <a:rPr lang="en-GB">
                <a:solidFill>
                  <a:srgbClr val="FF9900"/>
                </a:solidFill>
              </a:rPr>
              <a:t>access modifiers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public, private,</a:t>
            </a:r>
            <a:r>
              <a:rPr lang="en-GB"/>
              <a:t> protected, package protected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50832" l="25754" r="49206" t="11479"/>
          <a:stretch/>
        </p:blipFill>
        <p:spPr>
          <a:xfrm>
            <a:off x="5569250" y="636579"/>
            <a:ext cx="3052849" cy="25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31332" l="28213" r="42583" t="54228"/>
          <a:stretch/>
        </p:blipFill>
        <p:spPr>
          <a:xfrm>
            <a:off x="1095900" y="3836775"/>
            <a:ext cx="4473349" cy="12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Generics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Class </a:t>
            </a:r>
            <a:r>
              <a:rPr lang="en-GB"/>
              <a:t>or </a:t>
            </a:r>
            <a:r>
              <a:rPr lang="en-GB">
                <a:solidFill>
                  <a:srgbClr val="FF9900"/>
                </a:solidFill>
              </a:rPr>
              <a:t>Method </a:t>
            </a:r>
            <a:r>
              <a:rPr lang="en-GB"/>
              <a:t>that can take </a:t>
            </a:r>
            <a:r>
              <a:rPr lang="en-GB">
                <a:solidFill>
                  <a:srgbClr val="FF9900"/>
                </a:solidFill>
              </a:rPr>
              <a:t>many Types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Denoted by </a:t>
            </a:r>
            <a:r>
              <a:rPr lang="en-GB">
                <a:solidFill>
                  <a:srgbClr val="FF9900"/>
                </a:solidFill>
              </a:rPr>
              <a:t>&lt;T&gt;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lang="en-GB">
                <a:solidFill>
                  <a:srgbClr val="FF9900"/>
                </a:solidFill>
              </a:rPr>
              <a:t>Reusable code</a:t>
            </a:r>
            <a:endParaRPr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38500" l="27324" r="50895" t="53291"/>
          <a:stretch/>
        </p:blipFill>
        <p:spPr>
          <a:xfrm>
            <a:off x="2477675" y="3031200"/>
            <a:ext cx="3951725" cy="8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125" y="4420350"/>
            <a:ext cx="1952126" cy="4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